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>
      <p:cViewPr varScale="1">
        <p:scale>
          <a:sx n="131" d="100"/>
          <a:sy n="131" d="100"/>
        </p:scale>
        <p:origin x="69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04820" y="321382"/>
            <a:ext cx="407415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2857" y="321382"/>
            <a:ext cx="195135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816" y="935909"/>
            <a:ext cx="4428490" cy="132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5273611"/>
            <a:ext cx="3226816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anaconda.com/distribution/" TargetMode="External"/><Relationship Id="rId2" Type="http://schemas.openxmlformats.org/officeDocument/2006/relationships/hyperlink" Target="https://www.learn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pyter.org/install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s://automatetheboringstuff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5" Type="http://schemas.openxmlformats.org/officeDocument/2006/relationships/hyperlink" Target="https://www.spyder-ide.org/" TargetMode="External"/><Relationship Id="rId4" Type="http://schemas.openxmlformats.org/officeDocument/2006/relationships/hyperlink" Target="https://www.sublimetex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" TargetMode="External"/><Relationship Id="rId2" Type="http://schemas.openxmlformats.org/officeDocument/2006/relationships/hyperlink" Target="https://www.hackerran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sja.se/best-python-libraries-psycholog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github.com/timoflesch/intro2python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0079990" cy="5669915"/>
            <a:chOff x="0" y="8"/>
            <a:chExt cx="10079990" cy="5669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"/>
              <a:ext cx="10079990" cy="5669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7758" y="1457283"/>
              <a:ext cx="6330594" cy="279323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1745" y="1710991"/>
            <a:ext cx="5100955" cy="9556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1905">
              <a:lnSpc>
                <a:spcPts val="3470"/>
              </a:lnSpc>
              <a:spcBef>
                <a:spcPts val="530"/>
              </a:spcBef>
            </a:pPr>
            <a:r>
              <a:rPr sz="3200" b="1" dirty="0">
                <a:solidFill>
                  <a:srgbClr val="E9EDE8"/>
                </a:solidFill>
                <a:latin typeface="Arial"/>
                <a:cs typeface="Arial"/>
              </a:rPr>
              <a:t>Introduction to (Scientific) </a:t>
            </a:r>
            <a:r>
              <a:rPr sz="3200" b="1" spc="-87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9EDE8"/>
                </a:solidFill>
                <a:latin typeface="Arial"/>
                <a:cs typeface="Arial"/>
              </a:rPr>
              <a:t>Programming</a:t>
            </a:r>
            <a:r>
              <a:rPr sz="3200" b="1" spc="-5" dirty="0">
                <a:solidFill>
                  <a:srgbClr val="E9EDE8"/>
                </a:solidFill>
                <a:latin typeface="Arial"/>
                <a:cs typeface="Arial"/>
              </a:rPr>
              <a:t> with</a:t>
            </a:r>
            <a:r>
              <a:rPr sz="3200" b="1" spc="-1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E9EDE8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0481" y="2648494"/>
            <a:ext cx="4383482" cy="1124026"/>
          </a:xfrm>
          <a:prstGeom prst="rect">
            <a:avLst/>
          </a:prstGeom>
        </p:spPr>
        <p:txBody>
          <a:bodyPr vert="horz" wrap="square" lIns="0" tIns="2114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665"/>
              </a:spcBef>
            </a:pPr>
            <a:r>
              <a:rPr sz="2400" b="1" spc="-15" dirty="0">
                <a:solidFill>
                  <a:srgbClr val="E9EDE8"/>
                </a:solidFill>
                <a:latin typeface="Arial"/>
                <a:cs typeface="Arial"/>
              </a:rPr>
              <a:t>Timo</a:t>
            </a:r>
            <a:r>
              <a:rPr sz="2400" b="1" spc="-30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9EDE8"/>
                </a:solidFill>
                <a:latin typeface="Arial"/>
                <a:cs typeface="Arial"/>
              </a:rPr>
              <a:t>Flesch</a:t>
            </a:r>
            <a:r>
              <a:rPr lang="en-GB" sz="2400" b="1" spc="-5" dirty="0">
                <a:solidFill>
                  <a:srgbClr val="E9EDE8"/>
                </a:solidFill>
                <a:latin typeface="Arial"/>
                <a:cs typeface="Arial"/>
              </a:rPr>
              <a:t>, </a:t>
            </a:r>
            <a:r>
              <a:rPr lang="en-GB" sz="2400" b="1" spc="-5" dirty="0" err="1">
                <a:solidFill>
                  <a:srgbClr val="E9EDE8"/>
                </a:solidFill>
                <a:latin typeface="Arial"/>
                <a:cs typeface="Arial"/>
              </a:rPr>
              <a:t>Jelka</a:t>
            </a:r>
            <a:r>
              <a:rPr lang="en-GB" sz="2400" b="1" spc="-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lang="en-GB" sz="2400" b="1" spc="-5" dirty="0" err="1">
                <a:solidFill>
                  <a:srgbClr val="E9EDE8"/>
                </a:solidFill>
                <a:latin typeface="Arial"/>
                <a:cs typeface="Arial"/>
              </a:rPr>
              <a:t>Stojanov</a:t>
            </a:r>
            <a:endParaRPr lang="en-GB" sz="2400" b="1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665"/>
              </a:spcBef>
            </a:pPr>
            <a:r>
              <a:rPr sz="2100" spc="10" dirty="0">
                <a:solidFill>
                  <a:srgbClr val="4BE7FC"/>
                </a:solidFill>
                <a:latin typeface="Verdana"/>
                <a:cs typeface="Verdana"/>
              </a:rPr>
              <a:t>MT</a:t>
            </a:r>
            <a:r>
              <a:rPr sz="2100" spc="-114" dirty="0">
                <a:solidFill>
                  <a:srgbClr val="4BE7FC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4BE7FC"/>
                </a:solidFill>
                <a:latin typeface="Verdana"/>
                <a:cs typeface="Verdana"/>
              </a:rPr>
              <a:t>20</a:t>
            </a:r>
            <a:r>
              <a:rPr lang="en-GB" sz="2100" spc="-5" dirty="0">
                <a:solidFill>
                  <a:srgbClr val="4BE7FC"/>
                </a:solidFill>
                <a:latin typeface="Verdana"/>
                <a:cs typeface="Verdana"/>
              </a:rPr>
              <a:t>21</a:t>
            </a:r>
            <a:endParaRPr sz="2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945" y="1091065"/>
            <a:ext cx="868362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0"/>
              </a:spcBef>
            </a:pPr>
            <a:r>
              <a:rPr sz="1800" spc="-5" dirty="0">
                <a:latin typeface="Arial MT"/>
                <a:cs typeface="Arial MT"/>
              </a:rPr>
              <a:t>5.</a:t>
            </a:r>
            <a:r>
              <a:rPr sz="1800" spc="-35" dirty="0">
                <a:latin typeface="Arial MT"/>
                <a:cs typeface="Arial MT"/>
              </a:rPr>
              <a:t> You</a:t>
            </a:r>
            <a:r>
              <a:rPr lang="en-GB" sz="1800" spc="-35" dirty="0">
                <a:latin typeface="Arial MT"/>
                <a:cs typeface="Arial MT"/>
              </a:rPr>
              <a:t> a</a:t>
            </a:r>
            <a:r>
              <a:rPr sz="1800" spc="-35" dirty="0">
                <a:latin typeface="Arial MT"/>
                <a:cs typeface="Arial MT"/>
              </a:rPr>
              <a:t>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running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worksheet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lang="en-GB" sz="1800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your </a:t>
            </a:r>
            <a:r>
              <a:rPr sz="1800" spc="-15" dirty="0">
                <a:latin typeface="Arial MT"/>
                <a:cs typeface="Arial MT"/>
              </a:rPr>
              <a:t>browser.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fun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:)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8FA18E-C729-0648-BB87-F9ACAD64B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2" y="1997075"/>
            <a:ext cx="8231636" cy="28975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295" y="984144"/>
            <a:ext cx="8404860" cy="4355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  <a:spcAft>
                <a:spcPts val="600"/>
              </a:spcAft>
            </a:pPr>
            <a:r>
              <a:rPr sz="1800" b="1" spc="-10" dirty="0">
                <a:latin typeface="Arial"/>
                <a:cs typeface="Arial"/>
              </a:rPr>
              <a:t>Learn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lang="en-GB" sz="1800" b="1" spc="-2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cod</a:t>
            </a:r>
            <a:r>
              <a:rPr lang="en-GB" sz="1800" b="1" spc="-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!</a:t>
            </a:r>
            <a:endParaRPr sz="1800" dirty="0">
              <a:latin typeface="Arial"/>
              <a:cs typeface="Arial"/>
            </a:endParaRPr>
          </a:p>
          <a:p>
            <a:pPr marL="253365" indent="-241300">
              <a:lnSpc>
                <a:spcPts val="2090"/>
              </a:lnSpc>
              <a:buAutoNum type="arabicPeriod"/>
              <a:tabLst>
                <a:tab pos="2540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course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https://www.learnpython.org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6065" indent="-254000">
              <a:lnSpc>
                <a:spcPct val="100000"/>
              </a:lnSpc>
              <a:buAutoNum type="arabicPeriod"/>
              <a:tabLst>
                <a:tab pos="266700" algn="l"/>
              </a:tabLst>
            </a:pPr>
            <a:r>
              <a:rPr sz="1800" spc="-5" dirty="0">
                <a:latin typeface="Arial MT"/>
                <a:cs typeface="Arial MT"/>
              </a:rPr>
              <a:t>ditto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https://www.w3schools.com/python/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4000" algn="l"/>
              </a:tabLst>
            </a:pPr>
            <a:r>
              <a:rPr sz="1800" spc="-5" dirty="0">
                <a:latin typeface="Arial MT"/>
                <a:cs typeface="Arial MT"/>
              </a:rPr>
              <a:t>Advanced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lang="en-GB" spc="-10" dirty="0">
                <a:latin typeface="Arial MT"/>
                <a:cs typeface="Arial MT"/>
              </a:rPr>
              <a:t>c</a:t>
            </a:r>
            <a:r>
              <a:rPr sz="1800" spc="-10" dirty="0" err="1">
                <a:latin typeface="Arial MT"/>
                <a:cs typeface="Arial MT"/>
              </a:rPr>
              <a:t>ourse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https://automatetheboringstuff.com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ts val="2085"/>
              </a:lnSpc>
              <a:spcBef>
                <a:spcPts val="1590"/>
              </a:spcBef>
              <a:spcAft>
                <a:spcPts val="600"/>
              </a:spcAft>
            </a:pPr>
            <a:r>
              <a:rPr sz="1800" b="1" spc="-5" dirty="0">
                <a:latin typeface="Arial"/>
                <a:cs typeface="Arial"/>
              </a:rPr>
              <a:t>How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install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Python</a:t>
            </a:r>
            <a:r>
              <a:rPr lang="en-GB" sz="1800" b="1" spc="-5" dirty="0"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266065" indent="-254000">
              <a:lnSpc>
                <a:spcPts val="2085"/>
              </a:lnSpc>
              <a:buAutoNum type="arabicPeriod"/>
              <a:tabLst>
                <a:tab pos="266700" algn="l"/>
              </a:tabLst>
            </a:pPr>
            <a:r>
              <a:rPr sz="1800" dirty="0">
                <a:latin typeface="Arial MT"/>
                <a:cs typeface="Arial MT"/>
              </a:rPr>
              <a:t>Just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</a:t>
            </a:r>
            <a:r>
              <a:rPr sz="1800" spc="-5" dirty="0" err="1">
                <a:latin typeface="Arial MT"/>
                <a:cs typeface="Arial MT"/>
              </a:rPr>
              <a:t>ython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lang="en-GB" spc="-10" dirty="0">
                <a:solidFill>
                  <a:srgbClr val="18B5ED"/>
                </a:solidFill>
                <a:latin typeface="Arial MT"/>
                <a:cs typeface="Arial MT"/>
                <a:hlinkClick r:id="rId5"/>
              </a:rPr>
              <a:t>https://www.python.org/downloads/</a:t>
            </a:r>
            <a:endParaRPr lang="en-GB" spc="-10" dirty="0">
              <a:solidFill>
                <a:srgbClr val="18B5ED"/>
              </a:solidFill>
              <a:latin typeface="Arial MT"/>
              <a:cs typeface="Arial MT"/>
            </a:endParaRPr>
          </a:p>
          <a:p>
            <a:pPr marL="12700" marR="1613535">
              <a:lnSpc>
                <a:spcPts val="2020"/>
              </a:lnSpc>
              <a:tabLst>
                <a:tab pos="262890" algn="l"/>
              </a:tabLst>
            </a:pPr>
            <a:endParaRPr lang="en-GB" sz="1750" dirty="0">
              <a:latin typeface="Arial MT"/>
              <a:cs typeface="Arial MT"/>
            </a:endParaRPr>
          </a:p>
          <a:p>
            <a:pPr marL="12700" marR="1613535">
              <a:lnSpc>
                <a:spcPts val="2020"/>
              </a:lnSpc>
              <a:tabLst>
                <a:tab pos="262890" algn="l"/>
              </a:tabLst>
            </a:pPr>
            <a:r>
              <a:rPr lang="en-GB" sz="1750" spc="-5" dirty="0">
                <a:latin typeface="Arial MT"/>
                <a:cs typeface="Arial MT"/>
              </a:rPr>
              <a:t>2. </a:t>
            </a:r>
            <a:r>
              <a:rPr sz="1800" spc="-5" dirty="0">
                <a:latin typeface="Arial MT"/>
                <a:cs typeface="Arial MT"/>
              </a:rPr>
              <a:t>The Jupyter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notebook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(the </a:t>
            </a:r>
            <a:r>
              <a:rPr sz="1800" spc="-10" dirty="0">
                <a:latin typeface="Arial MT"/>
                <a:cs typeface="Arial MT"/>
              </a:rPr>
              <a:t>thing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lang="en-GB" sz="1800" spc="-5" dirty="0">
                <a:latin typeface="Arial MT"/>
                <a:cs typeface="Arial MT"/>
              </a:rPr>
              <a:t>you are </a:t>
            </a:r>
            <a:r>
              <a:rPr sz="1800" spc="-10" dirty="0">
                <a:latin typeface="Arial MT"/>
                <a:cs typeface="Arial MT"/>
              </a:rPr>
              <a:t>working</a:t>
            </a:r>
            <a:r>
              <a:rPr sz="1800" spc="-5" dirty="0">
                <a:latin typeface="Arial MT"/>
                <a:cs typeface="Arial MT"/>
              </a:rPr>
              <a:t> with today)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6"/>
              </a:rPr>
              <a:t>https://jupyter.org/instal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</a:rPr>
              <a:t>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1750" dirty="0">
              <a:latin typeface="Arial MT"/>
              <a:cs typeface="Arial MT"/>
            </a:endParaRPr>
          </a:p>
          <a:p>
            <a:pPr marL="12700" marR="5080">
              <a:lnSpc>
                <a:spcPts val="2010"/>
              </a:lnSpc>
              <a:tabLst>
                <a:tab pos="254000" algn="l"/>
              </a:tabLst>
            </a:pPr>
            <a:r>
              <a:rPr lang="en-GB" sz="1800" spc="-10" dirty="0">
                <a:latin typeface="Arial MT"/>
                <a:cs typeface="Arial MT"/>
              </a:rPr>
              <a:t>3. </a:t>
            </a:r>
            <a:r>
              <a:rPr sz="1800" spc="-10" dirty="0">
                <a:latin typeface="Arial MT"/>
                <a:cs typeface="Arial MT"/>
              </a:rPr>
              <a:t>Anaconda</a:t>
            </a:r>
            <a:r>
              <a:rPr sz="1800" dirty="0">
                <a:latin typeface="Arial MT"/>
                <a:cs typeface="Arial MT"/>
              </a:rPr>
              <a:t> (a </a:t>
            </a:r>
            <a:r>
              <a:rPr sz="1800" spc="-10" dirty="0">
                <a:latin typeface="Arial MT"/>
                <a:cs typeface="Arial MT"/>
              </a:rPr>
              <a:t>collection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useful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packages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software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scientists)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7"/>
              </a:rPr>
              <a:t>https://www.anaconda.com/distribution/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2857" y="321382"/>
            <a:ext cx="1951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81" y="1098634"/>
            <a:ext cx="8905240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  <a:spcAft>
                <a:spcPts val="600"/>
              </a:spcAft>
            </a:pPr>
            <a:r>
              <a:rPr sz="1800" b="1" spc="-45" dirty="0">
                <a:latin typeface="Arial"/>
                <a:cs typeface="Arial"/>
              </a:rPr>
              <a:t>Text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Editors</a:t>
            </a:r>
            <a:endParaRPr sz="1800" dirty="0">
              <a:latin typeface="Arial"/>
              <a:cs typeface="Arial"/>
            </a:endParaRPr>
          </a:p>
          <a:p>
            <a:pPr marL="265430" indent="-253365">
              <a:lnSpc>
                <a:spcPts val="2090"/>
              </a:lnSpc>
              <a:buAutoNum type="arabicPeriod"/>
              <a:tabLst>
                <a:tab pos="266065" algn="l"/>
              </a:tabLst>
            </a:pPr>
            <a:r>
              <a:rPr lang="en-GB" sz="1800" spc="-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tom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editor </a:t>
            </a:r>
            <a:r>
              <a:rPr sz="1800" spc="-5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https://atom.io/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lang="en-GB" spc="-5" dirty="0">
                <a:latin typeface="Arial MT"/>
                <a:cs typeface="Arial MT"/>
              </a:rPr>
              <a:t>Visual Studio C</a:t>
            </a:r>
            <a:r>
              <a:rPr sz="1800" spc="-5" dirty="0">
                <a:latin typeface="Arial MT"/>
                <a:cs typeface="Arial MT"/>
              </a:rPr>
              <a:t>ode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https://code.visualstudio.com/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sz="1800" spc="-10" dirty="0">
                <a:latin typeface="Arial MT"/>
                <a:cs typeface="Arial MT"/>
              </a:rPr>
              <a:t>Sublime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https://www.sublimetext.com/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ts val="2085"/>
              </a:lnSpc>
              <a:spcBef>
                <a:spcPts val="1590"/>
              </a:spcBef>
              <a:spcAft>
                <a:spcPts val="600"/>
              </a:spcAft>
            </a:pPr>
            <a:r>
              <a:rPr sz="1800" b="1" spc="-5" dirty="0">
                <a:latin typeface="Arial"/>
                <a:cs typeface="Arial"/>
              </a:rPr>
              <a:t>All</a:t>
            </a:r>
            <a:r>
              <a:rPr lang="en-GB" sz="1800" b="1" spc="-15" dirty="0">
                <a:latin typeface="Arial"/>
                <a:cs typeface="Arial"/>
              </a:rPr>
              <a:t>-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lang="en-GB" b="1" spc="-10" dirty="0">
                <a:latin typeface="Arial"/>
                <a:cs typeface="Arial"/>
              </a:rPr>
              <a:t>-</a:t>
            </a:r>
            <a:r>
              <a:rPr lang="en-GB" sz="1800" b="1" spc="-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ne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14"/>
              </a:lnSpc>
            </a:pPr>
            <a:r>
              <a:rPr sz="1800" spc="-5" dirty="0">
                <a:latin typeface="Arial MT"/>
                <a:cs typeface="Arial MT"/>
              </a:rPr>
              <a:t>(Similar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Matlab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interface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</a:t>
            </a:r>
            <a:r>
              <a:rPr sz="1800" spc="-10" dirty="0">
                <a:latin typeface="Arial MT"/>
                <a:cs typeface="Arial MT"/>
              </a:rPr>
              <a:t>R-Studio)</a:t>
            </a:r>
            <a:endParaRPr sz="1800" dirty="0">
              <a:latin typeface="Arial MT"/>
              <a:cs typeface="Arial MT"/>
            </a:endParaRPr>
          </a:p>
          <a:p>
            <a:pPr marL="265430" indent="-253365">
              <a:lnSpc>
                <a:spcPts val="2090"/>
              </a:lnSpc>
              <a:buAutoNum type="arabicPeriod"/>
              <a:tabLst>
                <a:tab pos="266065" algn="l"/>
              </a:tabLst>
            </a:pPr>
            <a:r>
              <a:rPr sz="1800" spc="-10" dirty="0">
                <a:latin typeface="Arial MT"/>
                <a:cs typeface="Arial MT"/>
              </a:rPr>
              <a:t>Spyder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(free)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5"/>
              </a:rPr>
              <a:t>https://www.spyder-ide.org/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sz="1800" spc="-5" dirty="0">
                <a:latin typeface="Arial MT"/>
                <a:cs typeface="Arial MT"/>
              </a:rPr>
              <a:t>Pycharm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(free basic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commercial pro version)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6"/>
              </a:rPr>
              <a:t>https://www.jetbrains.com/pycharm/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Coding</a:t>
            </a:r>
            <a:r>
              <a:rPr spc="-30" dirty="0"/>
              <a:t> </a:t>
            </a:r>
            <a:r>
              <a:rPr spc="-5" dirty="0"/>
              <a:t>Challenges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/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67970" algn="l"/>
              </a:tabLst>
            </a:pPr>
            <a:r>
              <a:rPr b="0" spc="-10" dirty="0">
                <a:latin typeface="Arial MT"/>
                <a:cs typeface="Arial MT"/>
              </a:rPr>
              <a:t>Hackerrank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https://www.hackerrank.com/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7335" indent="-255270">
              <a:lnSpc>
                <a:spcPct val="100000"/>
              </a:lnSpc>
              <a:buAutoNum type="arabicPeriod"/>
              <a:tabLst>
                <a:tab pos="267970" algn="l"/>
              </a:tabLst>
            </a:pPr>
            <a:r>
              <a:rPr b="0" spc="-10" dirty="0">
                <a:latin typeface="Arial MT"/>
                <a:cs typeface="Arial MT"/>
              </a:rPr>
              <a:t>Leetcode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https://leetcode.com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25" y="3136946"/>
            <a:ext cx="565277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Python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Psychologists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https://www.marsja.se/best-python-libraries-psychology/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1342" y="321382"/>
            <a:ext cx="1795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55" y="1374390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01" y="1287992"/>
            <a:ext cx="1687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Why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Python?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655" y="1998988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01" y="1912590"/>
            <a:ext cx="25400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Practical</a:t>
            </a:r>
            <a:endParaRPr lang="en-GB" sz="2200" spc="-5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655" y="3248910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301" y="3162512"/>
            <a:ext cx="26657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Additional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lang="en-GB" sz="2200" spc="-5" dirty="0">
                <a:latin typeface="Arial MT"/>
                <a:cs typeface="Arial MT"/>
              </a:rPr>
              <a:t>r</a:t>
            </a:r>
            <a:r>
              <a:rPr sz="2200" spc="-5" dirty="0" err="1">
                <a:latin typeface="Arial MT"/>
                <a:cs typeface="Arial MT"/>
              </a:rPr>
              <a:t>esources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F26EC-B121-DA41-8000-0140EFD656D0}"/>
              </a:ext>
            </a:extLst>
          </p:cNvPr>
          <p:cNvSpPr txBox="1"/>
          <p:nvPr/>
        </p:nvSpPr>
        <p:spPr>
          <a:xfrm>
            <a:off x="798060" y="2263968"/>
            <a:ext cx="507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-5" dirty="0">
                <a:latin typeface="Arial MT"/>
                <a:cs typeface="Arial MT"/>
              </a:rPr>
              <a:t>Part 1:</a:t>
            </a:r>
            <a:r>
              <a:rPr lang="en-GB" spc="-130" dirty="0">
                <a:latin typeface="Arial MT"/>
                <a:cs typeface="Arial MT"/>
              </a:rPr>
              <a:t> </a:t>
            </a:r>
            <a:r>
              <a:rPr lang="en-GB" dirty="0">
                <a:latin typeface="Arial MT"/>
                <a:cs typeface="Arial MT"/>
              </a:rPr>
              <a:t>A</a:t>
            </a:r>
            <a:r>
              <a:rPr lang="en-GB" spc="-13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quick</a:t>
            </a:r>
            <a:r>
              <a:rPr lang="en-GB" spc="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intro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to programming (in</a:t>
            </a:r>
            <a:r>
              <a:rPr lang="en-GB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Python) </a:t>
            </a:r>
          </a:p>
          <a:p>
            <a:r>
              <a:rPr lang="en-GB" spc="-60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Part 2:</a:t>
            </a:r>
            <a:r>
              <a:rPr lang="en-GB" spc="-1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Python </a:t>
            </a:r>
            <a:r>
              <a:rPr lang="en-GB" dirty="0">
                <a:latin typeface="Arial MT"/>
                <a:cs typeface="Arial MT"/>
              </a:rPr>
              <a:t>for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scientific</a:t>
            </a:r>
            <a:r>
              <a:rPr lang="en-GB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programming</a:t>
            </a:r>
          </a:p>
          <a:p>
            <a:r>
              <a:rPr lang="en-GB" spc="-5" dirty="0">
                <a:latin typeface="Arial MT"/>
                <a:cs typeface="Arial MT"/>
              </a:rPr>
              <a:t>Part 3: Hands-on data visualisation and analysis</a:t>
            </a:r>
            <a:endParaRPr lang="en-GB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latin typeface="Arial MT"/>
                <a:cs typeface="Arial MT"/>
              </a:rPr>
              <a:t>Why</a:t>
            </a:r>
            <a:r>
              <a:rPr sz="4400" spc="-8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Python?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658" y="1163430"/>
            <a:ext cx="5635625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b="1" spc="-20" dirty="0">
                <a:latin typeface="Arial"/>
                <a:cs typeface="Arial"/>
              </a:rPr>
              <a:t>It’s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general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purpose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programming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language,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used</a:t>
            </a:r>
            <a:r>
              <a:rPr sz="1800" b="1" dirty="0">
                <a:latin typeface="Arial"/>
                <a:cs typeface="Arial"/>
              </a:rPr>
              <a:t> to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power </a:t>
            </a:r>
            <a:r>
              <a:rPr sz="1800" b="1" spc="-10" dirty="0">
                <a:latin typeface="Arial"/>
                <a:cs typeface="Arial"/>
              </a:rPr>
              <a:t>many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5" dirty="0">
                <a:latin typeface="Arial"/>
                <a:cs typeface="Arial"/>
              </a:rPr>
              <a:t> apps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use </a:t>
            </a:r>
            <a:r>
              <a:rPr sz="1800" b="1" spc="-10" dirty="0">
                <a:latin typeface="Arial"/>
                <a:cs typeface="Arial"/>
              </a:rPr>
              <a:t>every</a:t>
            </a:r>
            <a:r>
              <a:rPr sz="1800" b="1" spc="-5" dirty="0">
                <a:latin typeface="Arial"/>
                <a:cs typeface="Arial"/>
              </a:rPr>
              <a:t> day!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443" y="2375645"/>
            <a:ext cx="1159560" cy="11520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1996" y="2121848"/>
            <a:ext cx="1079995" cy="11078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3996" y="1956240"/>
            <a:ext cx="1079995" cy="11394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8002" y="3887644"/>
            <a:ext cx="997915" cy="1492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7998" y="3599646"/>
            <a:ext cx="1152004" cy="118475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57364" y="3743651"/>
            <a:ext cx="1178636" cy="1229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Why</a:t>
            </a:r>
            <a:r>
              <a:rPr spc="-85" dirty="0"/>
              <a:t> </a:t>
            </a:r>
            <a:r>
              <a:rPr spc="-5" dirty="0"/>
              <a:t>Python?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708" y="2308917"/>
            <a:ext cx="2100237" cy="897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3879" y="2024808"/>
            <a:ext cx="3343232" cy="14922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796" y="4081221"/>
            <a:ext cx="2398168" cy="1348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7959" y="4247650"/>
            <a:ext cx="3711840" cy="13646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9315" y="4175642"/>
            <a:ext cx="2192202" cy="12672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5658" y="1163430"/>
            <a:ext cx="9095842" cy="78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There </a:t>
            </a:r>
            <a:r>
              <a:rPr sz="1800" b="1" spc="-10" dirty="0">
                <a:latin typeface="Arial"/>
                <a:cs typeface="Arial"/>
              </a:rPr>
              <a:t>are</a:t>
            </a:r>
            <a:r>
              <a:rPr sz="1800" b="1" spc="-5" dirty="0">
                <a:latin typeface="Arial"/>
                <a:cs typeface="Arial"/>
              </a:rPr>
              <a:t> free(!) add-ons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everything:</a:t>
            </a:r>
            <a:endParaRPr sz="1800" dirty="0">
              <a:latin typeface="Arial"/>
              <a:cs typeface="Arial"/>
            </a:endParaRPr>
          </a:p>
          <a:p>
            <a:pPr marL="4908550">
              <a:lnSpc>
                <a:spcPct val="100000"/>
              </a:lnSpc>
              <a:spcBef>
                <a:spcPts val="1695"/>
              </a:spcBef>
            </a:pPr>
            <a:r>
              <a:rPr sz="1800" spc="-10" dirty="0">
                <a:latin typeface="Arial MT"/>
                <a:cs typeface="Arial MT"/>
              </a:rPr>
              <a:t>Organise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lang="en-GB" sz="1800" spc="-5" dirty="0">
                <a:latin typeface="Arial MT"/>
                <a:cs typeface="Arial MT"/>
              </a:rPr>
              <a:t>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309" y="3572120"/>
            <a:ext cx="231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beautiful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figures!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0997" y="3593710"/>
            <a:ext cx="223075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sophisticated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statistical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analyses</a:t>
            </a:r>
            <a:r>
              <a:rPr lang="en-GB" sz="1800" spc="-5" dirty="0">
                <a:latin typeface="Arial MT"/>
                <a:cs typeface="Arial MT"/>
              </a:rPr>
              <a:t>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7586" y="3539422"/>
            <a:ext cx="2940050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spc="-5" dirty="0">
                <a:latin typeface="Arial MT"/>
                <a:cs typeface="Arial MT"/>
              </a:rPr>
              <a:t>Hop on the machine </a:t>
            </a:r>
            <a:r>
              <a:rPr sz="1800" spc="-10" dirty="0">
                <a:latin typeface="Arial MT"/>
                <a:cs typeface="Arial MT"/>
              </a:rPr>
              <a:t>learning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 train!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FFBA1-2E1A-0447-9319-16B870CFC527}"/>
              </a:ext>
            </a:extLst>
          </p:cNvPr>
          <p:cNvSpPr txBox="1"/>
          <p:nvPr/>
        </p:nvSpPr>
        <p:spPr>
          <a:xfrm>
            <a:off x="1351" y="1829457"/>
            <a:ext cx="399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785"/>
              </a:spcBef>
            </a:pPr>
            <a:r>
              <a:rPr lang="en-GB" spc="-10" dirty="0">
                <a:latin typeface="Arial MT"/>
                <a:cs typeface="Arial MT"/>
              </a:rPr>
              <a:t>Create</a:t>
            </a:r>
            <a:r>
              <a:rPr lang="en-GB" spc="-2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your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own</a:t>
            </a:r>
            <a:r>
              <a:rPr lang="en-GB" spc="-1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experiments!</a:t>
            </a:r>
            <a:endParaRPr lang="en-GB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Why</a:t>
            </a:r>
            <a:r>
              <a:rPr spc="-85" dirty="0"/>
              <a:t> </a:t>
            </a:r>
            <a:r>
              <a:rPr spc="-5" dirty="0"/>
              <a:t>Python?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658" y="1163430"/>
            <a:ext cx="383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It’s </a:t>
            </a:r>
            <a:r>
              <a:rPr sz="1800" b="1" spc="-5" dirty="0">
                <a:latin typeface="Arial"/>
                <a:cs typeface="Arial"/>
              </a:rPr>
              <a:t>just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better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than</a:t>
            </a:r>
            <a:r>
              <a:rPr sz="1800" b="1" spc="-5" dirty="0">
                <a:latin typeface="Arial"/>
                <a:cs typeface="Arial"/>
              </a:rPr>
              <a:t> its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competitors!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1799649"/>
            <a:ext cx="702005" cy="3527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357" y="1799649"/>
            <a:ext cx="754202" cy="7919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796" y="2735652"/>
            <a:ext cx="754202" cy="8639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8387" y="3743638"/>
            <a:ext cx="819608" cy="6423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6182" y="4532778"/>
            <a:ext cx="643822" cy="82153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80934" y="1944620"/>
            <a:ext cx="2184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4490" y="3022408"/>
            <a:ext cx="190337" cy="1808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4846" y="3958767"/>
            <a:ext cx="190337" cy="18083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5214" y="4931130"/>
            <a:ext cx="190337" cy="1808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28937" y="1740149"/>
            <a:ext cx="5800090" cy="721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1780"/>
              </a:lnSpc>
              <a:spcBef>
                <a:spcPts val="275"/>
              </a:spcBef>
            </a:pPr>
            <a:r>
              <a:rPr sz="1600" spc="-5" dirty="0">
                <a:latin typeface="Arial MT"/>
                <a:cs typeface="Arial MT"/>
              </a:rPr>
              <a:t>Matlab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 very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expensive! Python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free.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using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right </a:t>
            </a:r>
            <a:r>
              <a:rPr sz="1600" spc="-5" dirty="0">
                <a:latin typeface="Arial MT"/>
                <a:cs typeface="Arial MT"/>
              </a:rPr>
              <a:t> packages/add</a:t>
            </a:r>
            <a:r>
              <a:rPr lang="en-GB" sz="1600" spc="-5" dirty="0">
                <a:latin typeface="Arial MT"/>
                <a:cs typeface="Arial MT"/>
              </a:rPr>
              <a:t>-</a:t>
            </a:r>
            <a:r>
              <a:rPr sz="1600" spc="-5" dirty="0" err="1">
                <a:latin typeface="Arial MT"/>
                <a:cs typeface="Arial MT"/>
              </a:rPr>
              <a:t>ons</a:t>
            </a:r>
            <a:r>
              <a:rPr sz="1600" spc="-5" dirty="0">
                <a:latin typeface="Arial MT"/>
                <a:cs typeface="Arial MT"/>
              </a:rPr>
              <a:t>, Python </a:t>
            </a:r>
            <a:r>
              <a:rPr sz="1600" spc="-10" dirty="0">
                <a:latin typeface="Arial MT"/>
                <a:cs typeface="Arial MT"/>
              </a:rPr>
              <a:t>has </a:t>
            </a:r>
            <a:r>
              <a:rPr sz="1600" spc="-5" dirty="0">
                <a:latin typeface="Arial MT"/>
                <a:cs typeface="Arial MT"/>
              </a:rPr>
              <a:t>the same functionality and syntax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-5" dirty="0" err="1">
                <a:latin typeface="Arial MT"/>
                <a:cs typeface="Arial MT"/>
              </a:rPr>
              <a:t>Matlab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217" y="2691278"/>
            <a:ext cx="7024370" cy="26289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1477010">
              <a:lnSpc>
                <a:spcPts val="1770"/>
              </a:lnSpc>
              <a:spcBef>
                <a:spcPts val="280"/>
              </a:spcBef>
            </a:pPr>
            <a:r>
              <a:rPr sz="1600" spc="-5" dirty="0">
                <a:latin typeface="Arial MT"/>
                <a:cs typeface="Arial MT"/>
              </a:rPr>
              <a:t>Python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much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easier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learn, 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syntax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complex.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 science, there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better community/ecosystem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12700" marR="5080">
              <a:lnSpc>
                <a:spcPts val="1780"/>
              </a:lnSpc>
            </a:pPr>
            <a:r>
              <a:rPr sz="1600" spc="-5" dirty="0">
                <a:latin typeface="Arial MT"/>
                <a:cs typeface="Arial MT"/>
              </a:rPr>
              <a:t>Some </a:t>
            </a:r>
            <a:r>
              <a:rPr lang="en-GB" sz="1600" spc="-5" dirty="0">
                <a:latin typeface="Arial MT"/>
                <a:cs typeface="Arial MT"/>
              </a:rPr>
              <a:t>P</a:t>
            </a:r>
            <a:r>
              <a:rPr sz="1600" spc="-5" dirty="0" err="1">
                <a:latin typeface="Arial MT"/>
                <a:cs typeface="Arial MT"/>
              </a:rPr>
              <a:t>ython</a:t>
            </a:r>
            <a:r>
              <a:rPr sz="1600" spc="-5" dirty="0">
                <a:latin typeface="Arial MT"/>
                <a:cs typeface="Arial MT"/>
              </a:rPr>
              <a:t> packages run C(++) code in the background, which makes </a:t>
            </a:r>
            <a:r>
              <a:rPr sz="1600" spc="-10" dirty="0">
                <a:latin typeface="Arial MT"/>
                <a:cs typeface="Arial MT"/>
              </a:rPr>
              <a:t>them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almost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fast 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their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C++ counterparts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57785" marR="163195">
              <a:lnSpc>
                <a:spcPts val="1780"/>
              </a:lnSpc>
            </a:pPr>
            <a:r>
              <a:rPr sz="1600" spc="-5" dirty="0">
                <a:latin typeface="Arial MT"/>
                <a:cs typeface="Arial MT"/>
              </a:rPr>
              <a:t>Python 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</a:t>
            </a:r>
            <a:r>
              <a:rPr sz="1600" spc="-10" dirty="0">
                <a:latin typeface="Arial MT"/>
                <a:cs typeface="Arial MT"/>
              </a:rPr>
              <a:t>general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purpose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language.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used for almost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everything.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</a:t>
            </a:r>
            <a:r>
              <a:rPr sz="1600" spc="-10" dirty="0">
                <a:latin typeface="Arial MT"/>
                <a:cs typeface="Arial MT"/>
              </a:rPr>
              <a:t> was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developed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 statistical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analyses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57785" marR="1341120">
              <a:lnSpc>
                <a:spcPts val="1780"/>
              </a:lnSpc>
              <a:spcBef>
                <a:spcPts val="1470"/>
              </a:spcBef>
            </a:pPr>
            <a:r>
              <a:rPr sz="1600" spc="-5" dirty="0">
                <a:latin typeface="Arial MT"/>
                <a:cs typeface="Arial MT"/>
              </a:rPr>
              <a:t>Again,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much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simpler syntax.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achieve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same results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with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fewer </a:t>
            </a:r>
            <a:r>
              <a:rPr sz="1600" spc="-5" dirty="0">
                <a:latin typeface="Arial MT"/>
                <a:cs typeface="Arial MT"/>
              </a:rPr>
              <a:t>lines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code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554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1.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http://www.github.com/timoflesch/intro2python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5F69E0-94BF-F348-9B60-F34E3152F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4"/>
          <a:stretch/>
        </p:blipFill>
        <p:spPr>
          <a:xfrm>
            <a:off x="2881900" y="1832771"/>
            <a:ext cx="4320000" cy="35163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5562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Click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lang="en-GB" sz="1800" spc="-1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“launch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binder”</a:t>
            </a:r>
            <a:r>
              <a:rPr lang="en-GB" sz="1800" spc="-10" dirty="0">
                <a:latin typeface="Arial MT"/>
                <a:cs typeface="Arial MT"/>
              </a:rPr>
              <a:t> button: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D658D23-36B7-3649-B338-A03FBB334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" y="1965325"/>
            <a:ext cx="87249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340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3. Stare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screen</a:t>
            </a:r>
            <a:r>
              <a:rPr lang="en-GB" sz="1800" spc="-5" dirty="0">
                <a:latin typeface="Arial MT"/>
                <a:cs typeface="Arial MT"/>
              </a:rPr>
              <a:t> for a while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F5B99B-7859-8D48-B88F-993F282F0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8"/>
          <a:stretch/>
        </p:blipFill>
        <p:spPr>
          <a:xfrm>
            <a:off x="2154280" y="1920874"/>
            <a:ext cx="5760000" cy="3106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Python</a:t>
            </a:r>
            <a:r>
              <a:rPr spc="-90" dirty="0"/>
              <a:t> </a:t>
            </a:r>
            <a:r>
              <a:rPr spc="-5" dirty="0"/>
              <a:t>Practical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30" y="1319248"/>
            <a:ext cx="355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4. </a:t>
            </a:r>
            <a:r>
              <a:rPr lang="en-GB" sz="1800" spc="-5" dirty="0">
                <a:latin typeface="Arial MT"/>
                <a:cs typeface="Arial MT"/>
              </a:rPr>
              <a:t>This </a:t>
            </a:r>
            <a:r>
              <a:rPr sz="1800" spc="-5" dirty="0">
                <a:latin typeface="Arial MT"/>
                <a:cs typeface="Arial MT"/>
              </a:rPr>
              <a:t>screen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should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</a:t>
            </a:r>
            <a:r>
              <a:rPr lang="en-GB" spc="-10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3754641"/>
            <a:ext cx="7870190" cy="16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From 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open</a:t>
            </a:r>
            <a:r>
              <a:rPr sz="1800" spc="-5" dirty="0">
                <a:latin typeface="Arial MT"/>
                <a:cs typeface="Arial MT"/>
              </a:rPr>
              <a:t>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worksheet</a:t>
            </a:r>
            <a:r>
              <a:rPr lang="en-GB" sz="1800" spc="-10" dirty="0">
                <a:latin typeface="Arial MT"/>
                <a:cs typeface="Arial MT"/>
              </a:rPr>
              <a:t>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provided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you.</a:t>
            </a:r>
            <a:r>
              <a:rPr lang="en-GB" dirty="0">
                <a:latin typeface="Arial MT"/>
                <a:cs typeface="Arial MT"/>
              </a:rPr>
              <a:t> </a:t>
            </a:r>
            <a:endParaRPr lang="en-GB" sz="1800" spc="-5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will </a:t>
            </a: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interactive </a:t>
            </a:r>
            <a:r>
              <a:rPr lang="en-GB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spc="-5" dirty="0">
                <a:latin typeface="Arial MT"/>
                <a:cs typeface="Arial MT"/>
              </a:rPr>
              <a:t> session in your </a:t>
            </a:r>
            <a:r>
              <a:rPr sz="1800" spc="-15" dirty="0">
                <a:latin typeface="Arial MT"/>
                <a:cs typeface="Arial MT"/>
              </a:rPr>
              <a:t>browser,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where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5" dirty="0">
                <a:latin typeface="Arial MT"/>
                <a:cs typeface="Arial MT"/>
              </a:rPr>
              <a:t> can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write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execute</a:t>
            </a:r>
            <a:r>
              <a:rPr sz="1800" spc="-5" dirty="0">
                <a:latin typeface="Arial MT"/>
                <a:cs typeface="Arial MT"/>
              </a:rPr>
              <a:t> 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 </a:t>
            </a:r>
            <a:r>
              <a:rPr lang="en-GB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programs</a:t>
            </a:r>
            <a:r>
              <a:rPr lang="en-GB" sz="1800" spc="-10" dirty="0">
                <a:latin typeface="Arial MT"/>
                <a:cs typeface="Arial MT"/>
              </a:rPr>
              <a:t>.</a:t>
            </a:r>
          </a:p>
          <a:p>
            <a:pPr marL="12700" marR="5080">
              <a:lnSpc>
                <a:spcPct val="150000"/>
              </a:lnSpc>
            </a:pPr>
            <a:r>
              <a:rPr lang="en-GB" b="1" spc="-5" dirty="0">
                <a:latin typeface="Arial"/>
                <a:cs typeface="Arial"/>
              </a:rPr>
              <a:t>Click</a:t>
            </a:r>
            <a:r>
              <a:rPr lang="en-GB" b="1" spc="-20" dirty="0">
                <a:latin typeface="Arial"/>
                <a:cs typeface="Arial"/>
              </a:rPr>
              <a:t> </a:t>
            </a:r>
            <a:r>
              <a:rPr lang="en-GB" b="1" dirty="0">
                <a:latin typeface="Arial"/>
                <a:cs typeface="Arial"/>
              </a:rPr>
              <a:t>on</a:t>
            </a:r>
            <a:r>
              <a:rPr lang="en-GB" b="1" spc="-15" dirty="0">
                <a:latin typeface="Arial"/>
                <a:cs typeface="Arial"/>
              </a:rPr>
              <a:t> </a:t>
            </a:r>
            <a:r>
              <a:rPr lang="en-GB" b="1" spc="-5" dirty="0">
                <a:latin typeface="Arial"/>
                <a:cs typeface="Arial"/>
              </a:rPr>
              <a:t>“part1.ipynb”</a:t>
            </a:r>
            <a:endParaRPr lang="en-GB" dirty="0">
              <a:latin typeface="Arial"/>
              <a:cs typeface="Arial"/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E99CC7-29C1-3C49-93FD-D2BB8498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16"/>
          <a:stretch/>
        </p:blipFill>
        <p:spPr>
          <a:xfrm>
            <a:off x="1769745" y="1810504"/>
            <a:ext cx="6184900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B5E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577</Words>
  <Application>Microsoft Macintosh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MT</vt:lpstr>
      <vt:lpstr>Calibri</vt:lpstr>
      <vt:lpstr>Lucida Sans Unicode</vt:lpstr>
      <vt:lpstr>Verdana</vt:lpstr>
      <vt:lpstr>Office Theme</vt:lpstr>
      <vt:lpstr>Introduction to (Scientific)  Programming with Python</vt:lpstr>
      <vt:lpstr>Outline</vt:lpstr>
      <vt:lpstr>PowerPoint Presentation</vt:lpstr>
      <vt:lpstr>Why Python?</vt:lpstr>
      <vt:lpstr>Why Python?</vt:lpstr>
      <vt:lpstr>PowerPoint Presentation</vt:lpstr>
      <vt:lpstr>PowerPoint Presentation</vt:lpstr>
      <vt:lpstr>PowerPoint Presentation</vt:lpstr>
      <vt:lpstr>Python Practical</vt:lpstr>
      <vt:lpstr>PowerPoint Presentation</vt:lpstr>
      <vt:lpstr>Outlook</vt:lpstr>
      <vt:lpstr>Outlook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(Scientific)  Programming with Python</dc:title>
  <cp:lastModifiedBy>Jelka Stojanov</cp:lastModifiedBy>
  <cp:revision>2</cp:revision>
  <dcterms:created xsi:type="dcterms:W3CDTF">2021-11-01T12:02:55Z</dcterms:created>
  <dcterms:modified xsi:type="dcterms:W3CDTF">2021-11-01T12:43:42Z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2019-11-23T00:00:00Z</vt:filetime>
  </property>
  <property fmtid="{D5CDD505-2E9C-101B-9397-08002B2CF9AE}" pid="3" name="Creator">
    <vt:lpwstr>Impress</vt:lpwstr>
  </property>
  <property fmtid="{D5CDD505-2E9C-101B-9397-08002B2CF9AE}" pid="4" name="LastSaved">
    <vt:filetime>2019-11-23T00:00:00Z</vt:filetime>
  </property>
</Properties>
</file>